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</p:sldIdLst>
  <p:sldSz cy="6858000" cx="9144000"/>
  <p:notesSz cx="6858000" cy="9144000"/>
  <p:embeddedFontLst>
    <p:embeddedFont>
      <p:font typeface="Economica"/>
      <p:regular r:id="rId52"/>
      <p:bold r:id="rId53"/>
      <p:italic r:id="rId54"/>
      <p:boldItalic r:id="rId55"/>
    </p:embeddedFont>
    <p:embeddedFont>
      <p:font typeface="Open Sans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Economica-bold.fntdata"/><Relationship Id="rId52" Type="http://schemas.openxmlformats.org/officeDocument/2006/relationships/font" Target="fonts/Economica-regular.fntdata"/><Relationship Id="rId11" Type="http://schemas.openxmlformats.org/officeDocument/2006/relationships/slide" Target="slides/slide6.xml"/><Relationship Id="rId55" Type="http://schemas.openxmlformats.org/officeDocument/2006/relationships/font" Target="fonts/Economica-boldItalic.fntdata"/><Relationship Id="rId10" Type="http://schemas.openxmlformats.org/officeDocument/2006/relationships/slide" Target="slides/slide5.xml"/><Relationship Id="rId54" Type="http://schemas.openxmlformats.org/officeDocument/2006/relationships/font" Target="fonts/Economica-italic.fntdata"/><Relationship Id="rId13" Type="http://schemas.openxmlformats.org/officeDocument/2006/relationships/slide" Target="slides/slide8.xml"/><Relationship Id="rId57" Type="http://schemas.openxmlformats.org/officeDocument/2006/relationships/font" Target="fonts/OpenSans-bold.fntdata"/><Relationship Id="rId12" Type="http://schemas.openxmlformats.org/officeDocument/2006/relationships/slide" Target="slides/slide7.xml"/><Relationship Id="rId56" Type="http://schemas.openxmlformats.org/officeDocument/2006/relationships/font" Target="fonts/OpenSans-regular.fntdata"/><Relationship Id="rId15" Type="http://schemas.openxmlformats.org/officeDocument/2006/relationships/slide" Target="slides/slide10.xml"/><Relationship Id="rId59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58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8" name="Shape 3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3" name="Shape 3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3" name="Shape 4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5" name="Shape 4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3" name="Shape 4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2" name="Shape 4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41" name="Shape 4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48" name="Shape 4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55" name="Shape 4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62" name="Shape 4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69" name="Shape 4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8" name="Shape 4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6" name="Shape 4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3" name="Shape 4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Shape 49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0" name="Shape 5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4012" y="1008933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5318350" y="4355670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044700" y="1925673"/>
            <a:ext cx="3054600" cy="204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44700" y="4155440"/>
            <a:ext cx="3054600" cy="935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311700" y="1276166"/>
            <a:ext cx="8520599" cy="28382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4216000"/>
            <a:ext cx="8520599" cy="142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/>
        </p:nvSpPr>
        <p:spPr>
          <a:xfrm>
            <a:off x="2744012" y="1008933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00" name="Shape 300"/>
          <p:cNvSpPr/>
          <p:nvPr/>
        </p:nvSpPr>
        <p:spPr>
          <a:xfrm rot="10800000">
            <a:off x="5318350" y="4355670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01" name="Shape 301"/>
          <p:cNvSpPr txBox="1"/>
          <p:nvPr>
            <p:ph type="ctrTitle"/>
          </p:nvPr>
        </p:nvSpPr>
        <p:spPr>
          <a:xfrm>
            <a:off x="3044700" y="1925673"/>
            <a:ext cx="3054600" cy="204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302" name="Shape 302"/>
          <p:cNvSpPr txBox="1"/>
          <p:nvPr>
            <p:ph idx="1" type="subTitle"/>
          </p:nvPr>
        </p:nvSpPr>
        <p:spPr>
          <a:xfrm>
            <a:off x="3044700" y="4155440"/>
            <a:ext cx="3054600" cy="935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303" name="Shape 303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/>
        </p:nvSpPr>
        <p:spPr>
          <a:xfrm flipH="1">
            <a:off x="7595937" y="613633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06" name="Shape 306"/>
          <p:cNvSpPr/>
          <p:nvPr/>
        </p:nvSpPr>
        <p:spPr>
          <a:xfrm flipH="1" rot="10800000">
            <a:off x="466425" y="4744470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307" name="Shape 307"/>
          <p:cNvSpPr txBox="1"/>
          <p:nvPr>
            <p:ph type="title"/>
          </p:nvPr>
        </p:nvSpPr>
        <p:spPr>
          <a:xfrm>
            <a:off x="773700" y="2408600"/>
            <a:ext cx="7596600" cy="20408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308" name="Shape 308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" name="Shape 311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13" name="Shape 313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311700" y="1633633"/>
            <a:ext cx="3999899" cy="4472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7" name="Shape 317"/>
          <p:cNvSpPr txBox="1"/>
          <p:nvPr>
            <p:ph idx="2" type="body"/>
          </p:nvPr>
        </p:nvSpPr>
        <p:spPr>
          <a:xfrm>
            <a:off x="4832400" y="1633633"/>
            <a:ext cx="3999899" cy="4472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8" name="Shape 318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21" name="Shape 321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>
            <p:ph type="title"/>
          </p:nvPr>
        </p:nvSpPr>
        <p:spPr>
          <a:xfrm>
            <a:off x="311700" y="740800"/>
            <a:ext cx="2807999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311700" y="1865866"/>
            <a:ext cx="2807999" cy="3713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5" name="Shape 325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" name="Shape 328"/>
          <p:cNvSpPr txBox="1"/>
          <p:nvPr>
            <p:ph type="title"/>
          </p:nvPr>
        </p:nvSpPr>
        <p:spPr>
          <a:xfrm>
            <a:off x="490250" y="600200"/>
            <a:ext cx="5878799" cy="54542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29" name="Shape 329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32" name="Shape 332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3" name="Shape 333"/>
          <p:cNvSpPr txBox="1"/>
          <p:nvPr>
            <p:ph type="title"/>
          </p:nvPr>
        </p:nvSpPr>
        <p:spPr>
          <a:xfrm>
            <a:off x="265500" y="1239033"/>
            <a:ext cx="4045199" cy="2381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4" name="Shape 334"/>
          <p:cNvSpPr txBox="1"/>
          <p:nvPr>
            <p:ph idx="1" type="subTitle"/>
          </p:nvPr>
        </p:nvSpPr>
        <p:spPr>
          <a:xfrm>
            <a:off x="265500" y="3692000"/>
            <a:ext cx="4045199" cy="2098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335" name="Shape 335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6" name="Shape 336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flipH="1">
            <a:off x="7595937" y="613633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7" name="Shape 17"/>
          <p:cNvSpPr/>
          <p:nvPr/>
        </p:nvSpPr>
        <p:spPr>
          <a:xfrm flipH="1" rot="10800000">
            <a:off x="466425" y="4744470"/>
            <a:ext cx="1081625" cy="1499895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8" name="Shape 18"/>
          <p:cNvSpPr txBox="1"/>
          <p:nvPr>
            <p:ph type="title"/>
          </p:nvPr>
        </p:nvSpPr>
        <p:spPr>
          <a:xfrm>
            <a:off x="773700" y="2408600"/>
            <a:ext cx="7596600" cy="20408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 txBox="1"/>
          <p:nvPr>
            <p:ph idx="1" type="body"/>
          </p:nvPr>
        </p:nvSpPr>
        <p:spPr>
          <a:xfrm>
            <a:off x="319500" y="5625233"/>
            <a:ext cx="5998800" cy="7982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339" name="Shape 339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2" name="Shape 342"/>
          <p:cNvSpPr txBox="1"/>
          <p:nvPr>
            <p:ph type="title"/>
          </p:nvPr>
        </p:nvSpPr>
        <p:spPr>
          <a:xfrm>
            <a:off x="311700" y="1276166"/>
            <a:ext cx="8520599" cy="28382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311700" y="4216000"/>
            <a:ext cx="8520599" cy="142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344" name="Shape 344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" name="Shape 22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633633"/>
            <a:ext cx="3999899" cy="4472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633633"/>
            <a:ext cx="3999899" cy="4472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311700" y="740800"/>
            <a:ext cx="2807999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311700" y="1865866"/>
            <a:ext cx="2807999" cy="3713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490250" y="600200"/>
            <a:ext cx="5878799" cy="54542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239033"/>
            <a:ext cx="4045199" cy="2381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3692000"/>
            <a:ext cx="4045199" cy="2098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9500" y="5625233"/>
            <a:ext cx="5998800" cy="7982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pen Sans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pen Sans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7" name="Shape 297"/>
          <p:cNvSpPr txBox="1"/>
          <p:nvPr>
            <p:ph idx="12" type="sldNum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zh-TW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s.stanford.edu/~quocle/paragraph_vector.pdf" TargetMode="External"/><Relationship Id="rId4" Type="http://schemas.openxmlformats.org/officeDocument/2006/relationships/image" Target="../media/image0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0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avisingh599.github.io/deeplearning/visual-qa/" TargetMode="External"/><Relationship Id="rId4" Type="http://schemas.openxmlformats.org/officeDocument/2006/relationships/hyperlink" Target="http://www.cs.toronto.edu/~mren/imageqa/" TargetMode="External"/><Relationship Id="rId5" Type="http://schemas.openxmlformats.org/officeDocument/2006/relationships/hyperlink" Target="https://www.d2.mpi-inf.mpg.de/sites/default/files/iccv15-neural_qa.pdf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0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0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08.png"/><Relationship Id="rId4" Type="http://schemas.openxmlformats.org/officeDocument/2006/relationships/image" Target="../media/image09.png"/><Relationship Id="rId5" Type="http://schemas.openxmlformats.org/officeDocument/2006/relationships/image" Target="../media/image0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07.png"/><Relationship Id="rId4" Type="http://schemas.openxmlformats.org/officeDocument/2006/relationships/image" Target="../media/image1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07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0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code.google.com/p/word2vec/" TargetMode="External"/><Relationship Id="rId4" Type="http://schemas.openxmlformats.org/officeDocument/2006/relationships/hyperlink" Target="http://nlp.stanford.edu/projects/glove/" TargetMode="External"/><Relationship Id="rId5" Type="http://schemas.openxmlformats.org/officeDocument/2006/relationships/hyperlink" Target="https://github.com/klb3713/sentence2vec" TargetMode="External"/><Relationship Id="rId6" Type="http://schemas.openxmlformats.org/officeDocument/2006/relationships/hyperlink" Target="https://github.com/klb3713/sentence2vec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cs.stanford.edu/people/karpathy/deepimagesent/coco.zip" TargetMode="External"/><Relationship Id="rId4" Type="http://schemas.openxmlformats.org/officeDocument/2006/relationships/hyperlink" Target="http://cs.stanford.edu/people/karpathy/deepimagesent/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keras.io/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github.com/avisingh599/visual-qa/blob/master/scripts/trainMLP.py" TargetMode="External"/><Relationship Id="rId4" Type="http://schemas.openxmlformats.org/officeDocument/2006/relationships/image" Target="../media/image1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web.stanford.edu/class/cs124/lec/qa.pdf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/>
        </p:nvSpPr>
        <p:spPr>
          <a:xfrm>
            <a:off x="2486925" y="1925675"/>
            <a:ext cx="4169999" cy="20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6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V I S U A L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zh-TW" sz="36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QUESTION ANSWERING</a:t>
            </a:r>
          </a:p>
        </p:txBody>
      </p:sp>
      <p:sp>
        <p:nvSpPr>
          <p:cNvPr id="63" name="Shape 63"/>
          <p:cNvSpPr txBox="1"/>
          <p:nvPr/>
        </p:nvSpPr>
        <p:spPr>
          <a:xfrm>
            <a:off x="3044725" y="4789600"/>
            <a:ext cx="3054600" cy="680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zh-TW" sz="1800">
                <a:solidFill>
                  <a:srgbClr val="CCCCCC"/>
                </a:solidFill>
                <a:latin typeface="Economica"/>
                <a:ea typeface="Economica"/>
                <a:cs typeface="Economica"/>
                <a:sym typeface="Economica"/>
              </a:rPr>
              <a:t>沈昇勳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zh-TW" sz="1800">
                <a:solidFill>
                  <a:srgbClr val="CCCCCC"/>
                </a:solidFill>
                <a:latin typeface="Economica"/>
                <a:ea typeface="Economica"/>
                <a:cs typeface="Economica"/>
                <a:sym typeface="Economica"/>
              </a:rPr>
              <a:t>Sheng-syun Shen</a:t>
            </a:r>
          </a:p>
        </p:txBody>
      </p:sp>
      <p:sp>
        <p:nvSpPr>
          <p:cNvPr id="64" name="Shape 64"/>
          <p:cNvSpPr txBox="1"/>
          <p:nvPr/>
        </p:nvSpPr>
        <p:spPr>
          <a:xfrm>
            <a:off x="2786875" y="1587775"/>
            <a:ext cx="3570299" cy="56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I N T R O D U C T I O N   T O</a:t>
            </a:r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 amt="55000"/>
          </a:blip>
          <a:stretch>
            <a:fillRect/>
          </a:stretch>
        </p:blipFill>
        <p:spPr>
          <a:xfrm>
            <a:off x="0" y="-7192"/>
            <a:ext cx="9144001" cy="6567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IR-based Factoid QA</a:t>
            </a:r>
            <a:r>
              <a:rPr lang="zh-TW" sz="4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 | Question Processing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Answer type detection : Name entities</a:t>
            </a: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Who founded Virgin Airlines ?</a:t>
            </a: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PERSON</a:t>
            </a: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What Canadian city has the largest population ?</a:t>
            </a: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CITY</a:t>
            </a:r>
          </a:p>
        </p:txBody>
      </p:sp>
      <p:sp>
        <p:nvSpPr>
          <p:cNvPr id="130" name="Shape 130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10858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 txBox="1"/>
          <p:nvPr/>
        </p:nvSpPr>
        <p:spPr>
          <a:xfrm>
            <a:off x="346650" y="2569958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End-to-End</a:t>
            </a:r>
          </a:p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Viausal Question Answering</a:t>
            </a:r>
          </a:p>
        </p:txBody>
      </p:sp>
      <p:sp>
        <p:nvSpPr>
          <p:cNvPr id="137" name="Shape 13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Visual QA may contain some sub-problems...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Object detection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Image segmentation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Some Question Answering techniques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Question type classification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Answer type detection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sp>
        <p:nvSpPr>
          <p:cNvPr id="145" name="Shape 145"/>
          <p:cNvSpPr txBox="1"/>
          <p:nvPr/>
        </p:nvSpPr>
        <p:spPr>
          <a:xfrm>
            <a:off x="673900" y="5007175"/>
            <a:ext cx="3935400" cy="13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Is there any banana in the picture ?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(A) Yes.    (B) No.</a:t>
            </a:r>
          </a:p>
        </p:txBody>
      </p:sp>
      <p:grpSp>
        <p:nvGrpSpPr>
          <p:cNvPr id="146" name="Shape 146"/>
          <p:cNvGrpSpPr/>
          <p:nvPr/>
        </p:nvGrpSpPr>
        <p:grpSpPr>
          <a:xfrm>
            <a:off x="4609325" y="3047575"/>
            <a:ext cx="4370578" cy="3010325"/>
            <a:chOff x="4609325" y="3047575"/>
            <a:chExt cx="4370578" cy="3010325"/>
          </a:xfrm>
        </p:grpSpPr>
        <p:pic>
          <p:nvPicPr>
            <p:cNvPr id="147" name="Shape 1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609325" y="3047575"/>
              <a:ext cx="4370578" cy="3010325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dash"/>
              <a:round/>
              <a:headEnd len="med" w="med" type="none"/>
              <a:tailEnd len="med" w="med" type="none"/>
            </a:ln>
          </p:spPr>
        </p:pic>
        <p:sp>
          <p:nvSpPr>
            <p:cNvPr id="148" name="Shape 148"/>
            <p:cNvSpPr/>
            <p:nvPr/>
          </p:nvSpPr>
          <p:spPr>
            <a:xfrm>
              <a:off x="4690925" y="4757000"/>
              <a:ext cx="1519500" cy="11628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6746125" y="4473325"/>
              <a:ext cx="627299" cy="1362300"/>
            </a:xfrm>
            <a:prstGeom prst="rect">
              <a:avLst/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6976925" y="3370425"/>
              <a:ext cx="515400" cy="620099"/>
            </a:xfrm>
            <a:prstGeom prst="rect">
              <a:avLst/>
            </a:prstGeom>
            <a:noFill/>
            <a:ln cap="flat" cmpd="sng" w="38100">
              <a:solidFill>
                <a:srgbClr val="0000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End-to-End Visual QA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Can directly predict answers according to questions and images</a:t>
            </a:r>
          </a:p>
        </p:txBody>
      </p:sp>
      <p:sp>
        <p:nvSpPr>
          <p:cNvPr id="157" name="Shape 15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Proposed approach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sp>
        <p:nvSpPr>
          <p:cNvPr id="164" name="Shape 164"/>
          <p:cNvSpPr/>
          <p:nvPr/>
        </p:nvSpPr>
        <p:spPr>
          <a:xfrm>
            <a:off x="3375750" y="2164000"/>
            <a:ext cx="2087700" cy="3660300"/>
          </a:xfrm>
          <a:prstGeom prst="rect">
            <a:avLst/>
          </a:prstGeom>
          <a:solidFill>
            <a:srgbClr val="6FA8DC"/>
          </a:solidFill>
          <a:ln cap="flat" cmpd="sng" w="38100">
            <a:solidFill>
              <a:srgbClr val="073763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Neural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Network</a:t>
            </a:r>
          </a:p>
        </p:txBody>
      </p:sp>
      <p:sp>
        <p:nvSpPr>
          <p:cNvPr id="165" name="Shape 165"/>
          <p:cNvSpPr/>
          <p:nvPr/>
        </p:nvSpPr>
        <p:spPr>
          <a:xfrm>
            <a:off x="2097925" y="2339725"/>
            <a:ext cx="409500" cy="3316799"/>
          </a:xfrm>
          <a:prstGeom prst="rect">
            <a:avLst/>
          </a:prstGeom>
          <a:solidFill>
            <a:srgbClr val="D5A6BD"/>
          </a:solidFill>
          <a:ln cap="flat" cmpd="sng" w="38100">
            <a:solidFill>
              <a:srgbClr val="660000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826300" y="5759275"/>
            <a:ext cx="29334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Feature Vector : Question</a:t>
            </a:r>
          </a:p>
        </p:txBody>
      </p:sp>
      <p:sp>
        <p:nvSpPr>
          <p:cNvPr id="167" name="Shape 167"/>
          <p:cNvSpPr txBox="1"/>
          <p:nvPr/>
        </p:nvSpPr>
        <p:spPr>
          <a:xfrm rot="-1281181">
            <a:off x="190368" y="1860753"/>
            <a:ext cx="1936211" cy="626742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zh-TW" sz="3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TRAINING</a:t>
            </a:r>
          </a:p>
        </p:txBody>
      </p:sp>
      <p:sp>
        <p:nvSpPr>
          <p:cNvPr id="168" name="Shape 168"/>
          <p:cNvSpPr/>
          <p:nvPr/>
        </p:nvSpPr>
        <p:spPr>
          <a:xfrm>
            <a:off x="6365125" y="2339725"/>
            <a:ext cx="409500" cy="3316799"/>
          </a:xfrm>
          <a:prstGeom prst="rect">
            <a:avLst/>
          </a:prstGeom>
          <a:solidFill>
            <a:srgbClr val="D5A6BD"/>
          </a:solidFill>
          <a:ln cap="flat" cmpd="sng" w="38100">
            <a:solidFill>
              <a:srgbClr val="660000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 txBox="1"/>
          <p:nvPr/>
        </p:nvSpPr>
        <p:spPr>
          <a:xfrm>
            <a:off x="5093500" y="5759275"/>
            <a:ext cx="29334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Feature Vector : Answer</a:t>
            </a:r>
          </a:p>
        </p:txBody>
      </p:sp>
      <p:cxnSp>
        <p:nvCxnSpPr>
          <p:cNvPr id="170" name="Shape 170"/>
          <p:cNvCxnSpPr>
            <a:stCxn id="165" idx="3"/>
            <a:endCxn id="164" idx="1"/>
          </p:cNvCxnSpPr>
          <p:nvPr/>
        </p:nvCxnSpPr>
        <p:spPr>
          <a:xfrm flipH="1" rot="10800000">
            <a:off x="2507425" y="3994225"/>
            <a:ext cx="868200" cy="3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1" name="Shape 171"/>
          <p:cNvCxnSpPr>
            <a:stCxn id="164" idx="3"/>
            <a:endCxn id="168" idx="1"/>
          </p:cNvCxnSpPr>
          <p:nvPr/>
        </p:nvCxnSpPr>
        <p:spPr>
          <a:xfrm>
            <a:off x="5463450" y="3994150"/>
            <a:ext cx="901800" cy="3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Proposed approach</a:t>
            </a:r>
          </a:p>
        </p:txBody>
      </p:sp>
      <p:sp>
        <p:nvSpPr>
          <p:cNvPr id="177" name="Shape 17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sp>
        <p:nvSpPr>
          <p:cNvPr id="178" name="Shape 178"/>
          <p:cNvSpPr txBox="1"/>
          <p:nvPr/>
        </p:nvSpPr>
        <p:spPr>
          <a:xfrm rot="-1281181">
            <a:off x="190368" y="1860753"/>
            <a:ext cx="1936211" cy="626742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zh-TW" sz="3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TESTING</a:t>
            </a:r>
          </a:p>
        </p:txBody>
      </p:sp>
      <p:sp>
        <p:nvSpPr>
          <p:cNvPr id="179" name="Shape 179"/>
          <p:cNvSpPr/>
          <p:nvPr/>
        </p:nvSpPr>
        <p:spPr>
          <a:xfrm>
            <a:off x="2097925" y="2339725"/>
            <a:ext cx="409500" cy="3316799"/>
          </a:xfrm>
          <a:prstGeom prst="rect">
            <a:avLst/>
          </a:prstGeom>
          <a:solidFill>
            <a:srgbClr val="D5A6BD"/>
          </a:solidFill>
          <a:ln cap="flat" cmpd="sng" w="38100">
            <a:solidFill>
              <a:srgbClr val="660000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 txBox="1"/>
          <p:nvPr/>
        </p:nvSpPr>
        <p:spPr>
          <a:xfrm>
            <a:off x="826300" y="5759275"/>
            <a:ext cx="29334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Result</a:t>
            </a:r>
          </a:p>
        </p:txBody>
      </p:sp>
      <p:sp>
        <p:nvSpPr>
          <p:cNvPr id="181" name="Shape 181"/>
          <p:cNvSpPr/>
          <p:nvPr/>
        </p:nvSpPr>
        <p:spPr>
          <a:xfrm rot="-5400000">
            <a:off x="5352524" y="1556250"/>
            <a:ext cx="409500" cy="1950299"/>
          </a:xfrm>
          <a:prstGeom prst="rect">
            <a:avLst/>
          </a:prstGeom>
          <a:solidFill>
            <a:srgbClr val="D9EAD3"/>
          </a:solidFill>
          <a:ln cap="flat" cmpd="sng" w="38100">
            <a:solidFill>
              <a:srgbClr val="0C343D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 txBox="1"/>
          <p:nvPr/>
        </p:nvSpPr>
        <p:spPr>
          <a:xfrm>
            <a:off x="4090550" y="1733025"/>
            <a:ext cx="29334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Multiple Choices</a:t>
            </a:r>
          </a:p>
        </p:txBody>
      </p:sp>
      <p:sp>
        <p:nvSpPr>
          <p:cNvPr id="183" name="Shape 183"/>
          <p:cNvSpPr/>
          <p:nvPr/>
        </p:nvSpPr>
        <p:spPr>
          <a:xfrm rot="-5400000">
            <a:off x="5352524" y="2276850"/>
            <a:ext cx="409500" cy="1950299"/>
          </a:xfrm>
          <a:prstGeom prst="rect">
            <a:avLst/>
          </a:prstGeom>
          <a:solidFill>
            <a:srgbClr val="D9EAD3"/>
          </a:solidFill>
          <a:ln cap="flat" cmpd="sng" w="38100">
            <a:solidFill>
              <a:srgbClr val="0C343D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" name="Shape 184"/>
          <p:cNvSpPr/>
          <p:nvPr/>
        </p:nvSpPr>
        <p:spPr>
          <a:xfrm rot="-5400000">
            <a:off x="5352499" y="2997450"/>
            <a:ext cx="409500" cy="1950299"/>
          </a:xfrm>
          <a:prstGeom prst="rect">
            <a:avLst/>
          </a:prstGeom>
          <a:solidFill>
            <a:srgbClr val="D9EAD3"/>
          </a:solidFill>
          <a:ln cap="flat" cmpd="sng" w="38100">
            <a:solidFill>
              <a:srgbClr val="0C343D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" name="Shape 185"/>
          <p:cNvSpPr/>
          <p:nvPr/>
        </p:nvSpPr>
        <p:spPr>
          <a:xfrm rot="-5400000">
            <a:off x="5352537" y="3718050"/>
            <a:ext cx="409500" cy="1950299"/>
          </a:xfrm>
          <a:prstGeom prst="rect">
            <a:avLst/>
          </a:prstGeom>
          <a:solidFill>
            <a:srgbClr val="D9EAD3"/>
          </a:solidFill>
          <a:ln cap="flat" cmpd="sng" w="38100">
            <a:solidFill>
              <a:srgbClr val="0C343D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/>
          <p:nvPr/>
        </p:nvSpPr>
        <p:spPr>
          <a:xfrm rot="-5400000">
            <a:off x="5352512" y="4438650"/>
            <a:ext cx="409500" cy="1950299"/>
          </a:xfrm>
          <a:prstGeom prst="rect">
            <a:avLst/>
          </a:prstGeom>
          <a:solidFill>
            <a:srgbClr val="D9EAD3"/>
          </a:solidFill>
          <a:ln cap="flat" cmpd="sng" w="38100">
            <a:solidFill>
              <a:srgbClr val="0C343D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3954000" y="2275650"/>
            <a:ext cx="746099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(A)</a:t>
            </a:r>
          </a:p>
        </p:txBody>
      </p:sp>
      <p:sp>
        <p:nvSpPr>
          <p:cNvPr id="188" name="Shape 188"/>
          <p:cNvSpPr txBox="1"/>
          <p:nvPr/>
        </p:nvSpPr>
        <p:spPr>
          <a:xfrm>
            <a:off x="3954000" y="3021750"/>
            <a:ext cx="746099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(B)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3954000" y="3717000"/>
            <a:ext cx="746099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(C)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3954000" y="4456650"/>
            <a:ext cx="746099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(D)</a:t>
            </a:r>
          </a:p>
        </p:txBody>
      </p:sp>
      <p:sp>
        <p:nvSpPr>
          <p:cNvPr id="191" name="Shape 191"/>
          <p:cNvSpPr txBox="1"/>
          <p:nvPr/>
        </p:nvSpPr>
        <p:spPr>
          <a:xfrm>
            <a:off x="3954000" y="5196300"/>
            <a:ext cx="746099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(E)</a:t>
            </a:r>
          </a:p>
        </p:txBody>
      </p:sp>
      <p:cxnSp>
        <p:nvCxnSpPr>
          <p:cNvPr id="192" name="Shape 192"/>
          <p:cNvCxnSpPr/>
          <p:nvPr/>
        </p:nvCxnSpPr>
        <p:spPr>
          <a:xfrm>
            <a:off x="2748475" y="3950950"/>
            <a:ext cx="1242899" cy="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193" name="Shape 193"/>
          <p:cNvSpPr txBox="1"/>
          <p:nvPr/>
        </p:nvSpPr>
        <p:spPr>
          <a:xfrm rot="5400000">
            <a:off x="1457824" y="3412380"/>
            <a:ext cx="32595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zh-TW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Evaluating by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zh-TW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Cosine-Similarity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Extract Feature Vectors</a:t>
            </a:r>
            <a:r>
              <a:rPr lang="zh-TW" sz="4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 | Word Embedding</a:t>
            </a:r>
          </a:p>
        </p:txBody>
      </p:sp>
      <p:sp>
        <p:nvSpPr>
          <p:cNvPr id="199" name="Shape 199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457200"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With a view to understanding sentences or documents, we need to model them in fixed-length vector representation.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Basic Representation Method : </a:t>
            </a: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Bag-of-words model / N-hot encoding</a:t>
            </a: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Each document is represented by a set of keywords</a:t>
            </a: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 pre-selected set of index terms can be used to summarize the document contents</a:t>
            </a:r>
          </a:p>
        </p:txBody>
      </p:sp>
      <p:sp>
        <p:nvSpPr>
          <p:cNvPr id="200" name="Shape 200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Extract Feature Vectors</a:t>
            </a:r>
            <a:r>
              <a:rPr lang="zh-TW" sz="4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 | Word Embedding</a:t>
            </a:r>
          </a:p>
        </p:txBody>
      </p:sp>
      <p:sp>
        <p:nvSpPr>
          <p:cNvPr id="206" name="Shape 206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Bag-of-words model / N-hot encoding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45833"/>
              <a:buNone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Definition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Trebuchet MS"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The pre-selected vocabulary </a:t>
            </a:r>
            <a:r>
              <a:rPr i="1"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V</a:t>
            </a: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 = {</a:t>
            </a:r>
            <a:r>
              <a:rPr i="1"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k</a:t>
            </a:r>
            <a:r>
              <a:rPr baseline="-25000" i="1"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,...,</a:t>
            </a:r>
            <a:r>
              <a:rPr i="1"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k</a:t>
            </a:r>
            <a:r>
              <a:rPr baseline="-25000" i="1"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i</a:t>
            </a: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} is the set of all distinct index terms in the collection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Trebuchet MS"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Examples</a:t>
            </a:r>
          </a:p>
        </p:txBody>
      </p:sp>
      <p:sp>
        <p:nvSpPr>
          <p:cNvPr id="207" name="Shape 20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2102400" y="3886525"/>
            <a:ext cx="4939199" cy="769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V = {John,game,to,likes,watch}</a:t>
            </a:r>
          </a:p>
        </p:txBody>
      </p:sp>
      <p:sp>
        <p:nvSpPr>
          <p:cNvPr id="209" name="Shape 209"/>
          <p:cNvSpPr txBox="1"/>
          <p:nvPr/>
        </p:nvSpPr>
        <p:spPr>
          <a:xfrm>
            <a:off x="768900" y="4525375"/>
            <a:ext cx="8050500" cy="769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Sentence 1     S</a:t>
            </a:r>
            <a:r>
              <a:rPr baseline="-25000" i="1"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i="1"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 = [1,0,1,2,1]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John likes to watch movies. Mary likes movies too.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768900" y="5398225"/>
            <a:ext cx="8050500" cy="769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Sentence 2     S</a:t>
            </a:r>
            <a:r>
              <a:rPr baseline="-25000" i="1"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i="1"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 = [1,1,1,1,1]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John also likes to watch football games.</a:t>
            </a: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Extract Feature Vectors</a:t>
            </a:r>
            <a:r>
              <a:rPr lang="zh-TW" sz="4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 | Word Embedding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Bag-of-words model / N-hot encoding</a:t>
            </a:r>
          </a:p>
          <a:p>
            <a:pPr indent="-6985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833"/>
              <a:buFont typeface="Arial"/>
              <a:buNone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Property</a:t>
            </a: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Trebuchet MS"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Simple and Powerful</a:t>
            </a: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Trebuchet MS"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Problem : </a:t>
            </a:r>
          </a:p>
          <a:p>
            <a:pPr indent="-381000" lvl="1" marL="914400" rtl="0">
              <a:spcBef>
                <a:spcPts val="0"/>
              </a:spcBef>
              <a:buClr>
                <a:srgbClr val="D9D9D9"/>
              </a:buClr>
              <a:buSzPct val="100000"/>
              <a:buFont typeface="Trebuchet MS"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lose the ordering of the words</a:t>
            </a:r>
          </a:p>
          <a:p>
            <a:pPr indent="-381000" lvl="1" marL="914400" rtl="0">
              <a:spcBef>
                <a:spcPts val="0"/>
              </a:spcBef>
              <a:buClr>
                <a:srgbClr val="D9D9D9"/>
              </a:buClr>
              <a:buSzPct val="100000"/>
              <a:buFont typeface="Trebuchet MS"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ignore the semantics of the words</a:t>
            </a:r>
          </a:p>
          <a:p>
            <a:pPr indent="457200" lvl="0" marL="457200" rtl="0">
              <a:spcBef>
                <a:spcPts val="1000"/>
              </a:spcBef>
              <a:buNone/>
            </a:pPr>
            <a:r>
              <a:rPr i="1"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Father  = [0 0 0 0 0 1 0 0 … 0 0 0 0]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i="1"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	Mother  = [0 0 1 0 0 0 0 0 … 0 0 0 0]</a:t>
            </a:r>
          </a:p>
          <a:p>
            <a:pPr indent="457200" lvl="0" marL="457200" rtl="0">
              <a:spcBef>
                <a:spcPts val="0"/>
              </a:spcBef>
              <a:buNone/>
            </a:pPr>
            <a:r>
              <a:rPr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	the cosine similarity between these two terms : </a:t>
            </a:r>
          </a:p>
          <a:p>
            <a:pPr indent="457200" lvl="0" marL="457200" rtl="0">
              <a:spcBef>
                <a:spcPts val="0"/>
              </a:spcBef>
              <a:buNone/>
            </a:pPr>
            <a:r>
              <a:rPr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														= 0 ?!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zh-TW" sz="2400">
                <a:solidFill>
                  <a:srgbClr val="5E696C"/>
                </a:solidFill>
                <a:latin typeface="Trebuchet MS"/>
                <a:ea typeface="Trebuchet MS"/>
                <a:cs typeface="Trebuchet MS"/>
                <a:sym typeface="Trebuchet MS"/>
              </a:rPr>
              <a:t>														WTF</a:t>
            </a:r>
          </a:p>
        </p:txBody>
      </p:sp>
      <p:sp>
        <p:nvSpPr>
          <p:cNvPr id="217" name="Shape 21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Extract Feature Vectors</a:t>
            </a:r>
            <a:r>
              <a:rPr lang="zh-TW" sz="4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 | Word Embedding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457200"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While word-embedding can solve these problems : 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buClr>
                <a:srgbClr val="D9D9D9"/>
              </a:buClr>
              <a:buSzPct val="91666"/>
              <a:buFont typeface="Open Sans"/>
              <a:buChar char="●"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Words are represented as a </a:t>
            </a:r>
            <a:r>
              <a:rPr b="1"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DENSE, FIX-LENGTH</a:t>
            </a: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 vector.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91666"/>
              <a:buFont typeface="Open Sans"/>
              <a:buChar char="●"/>
            </a:pPr>
            <a:r>
              <a:rPr lang="zh-TW" sz="2400">
                <a:solidFill>
                  <a:srgbClr val="D9D9D9"/>
                </a:solidFill>
                <a:latin typeface="Trebuchet MS"/>
                <a:ea typeface="Trebuchet MS"/>
                <a:cs typeface="Trebuchet MS"/>
                <a:sym typeface="Trebuchet MS"/>
              </a:rPr>
              <a:t>Preserve semantic and syntatic information.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0375" y="3161200"/>
            <a:ext cx="5638951" cy="343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Outline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Classical Question Answering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End-to-End Viausal Question Answering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Attention Model on Question Answering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Libraries and Toolkits</a:t>
            </a:r>
          </a:p>
        </p:txBody>
      </p:sp>
      <p:sp>
        <p:nvSpPr>
          <p:cNvPr id="72" name="Shape 72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Extract Feature Vectors</a:t>
            </a:r>
            <a:r>
              <a:rPr lang="zh-TW" sz="4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 | Word Embedding</a:t>
            </a:r>
          </a:p>
        </p:txBody>
      </p:sp>
      <p:sp>
        <p:nvSpPr>
          <p:cNvPr id="231" name="Shape 231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457200"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Using this technique, we can then represent phrases, or sentences by : 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Averaging word vectors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solidFill>
                <a:srgbClr val="D9D9D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solidFill>
                <a:srgbClr val="D9D9D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solidFill>
                <a:srgbClr val="D9D9D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Adapting sentence-embedding</a:t>
            </a: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https://cs.stanford.edu/~quocle/paragraph_vector.pdf</a:t>
            </a: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2" name="Shape 232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233" name="Shape 233"/>
          <p:cNvPicPr preferRelativeResize="0"/>
          <p:nvPr/>
        </p:nvPicPr>
        <p:blipFill rotWithShape="1">
          <a:blip r:embed="rId4">
            <a:alphaModFix/>
          </a:blip>
          <a:srcRect b="0" l="4543" r="0" t="0"/>
          <a:stretch/>
        </p:blipFill>
        <p:spPr>
          <a:xfrm>
            <a:off x="3988275" y="2880625"/>
            <a:ext cx="4795000" cy="219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6190"/>
              <a:buNone/>
            </a:pPr>
            <a:r>
              <a:rPr b="1" lang="zh-TW" sz="42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Extract Feature Vectors</a:t>
            </a:r>
            <a:r>
              <a:rPr lang="zh-TW" sz="4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 | Image Embedding</a:t>
            </a:r>
          </a:p>
        </p:txBody>
      </p:sp>
      <p:sp>
        <p:nvSpPr>
          <p:cNvPr id="239" name="Shape 239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Using a Pre-trained CNN model, we can classify images</a:t>
            </a:r>
          </a:p>
        </p:txBody>
      </p:sp>
      <p:sp>
        <p:nvSpPr>
          <p:cNvPr id="240" name="Shape 240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241" name="Shape 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6712" y="2140625"/>
            <a:ext cx="5330574" cy="43594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6190"/>
              <a:buNone/>
            </a:pPr>
            <a:r>
              <a:rPr b="1" lang="zh-TW" sz="42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Extract Feature Vectors</a:t>
            </a:r>
            <a:r>
              <a:rPr lang="zh-TW" sz="4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 | Image Embedding</a:t>
            </a:r>
          </a:p>
        </p:txBody>
      </p:sp>
      <p:sp>
        <p:nvSpPr>
          <p:cNvPr id="247" name="Shape 247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We can also represent images in vector-form by feeding them into the pre-trained CNN models</a:t>
            </a:r>
          </a:p>
        </p:txBody>
      </p:sp>
      <p:sp>
        <p:nvSpPr>
          <p:cNvPr id="248" name="Shape 248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249" name="Shape 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849" y="2547450"/>
            <a:ext cx="7928299" cy="3439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Shape 250"/>
          <p:cNvSpPr/>
          <p:nvPr/>
        </p:nvSpPr>
        <p:spPr>
          <a:xfrm>
            <a:off x="7703700" y="2537075"/>
            <a:ext cx="858900" cy="28938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Proposed approach</a:t>
            </a:r>
          </a:p>
        </p:txBody>
      </p:sp>
      <p:sp>
        <p:nvSpPr>
          <p:cNvPr id="256" name="Shape 256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sp>
        <p:nvSpPr>
          <p:cNvPr id="257" name="Shape 257"/>
          <p:cNvSpPr/>
          <p:nvPr/>
        </p:nvSpPr>
        <p:spPr>
          <a:xfrm>
            <a:off x="3375750" y="2164000"/>
            <a:ext cx="2087700" cy="3660300"/>
          </a:xfrm>
          <a:prstGeom prst="rect">
            <a:avLst/>
          </a:prstGeom>
          <a:solidFill>
            <a:srgbClr val="6FA8DC"/>
          </a:solidFill>
          <a:ln cap="flat" cmpd="sng" w="38100">
            <a:solidFill>
              <a:srgbClr val="073763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Neural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Network</a:t>
            </a:r>
          </a:p>
        </p:txBody>
      </p:sp>
      <p:sp>
        <p:nvSpPr>
          <p:cNvPr id="258" name="Shape 258"/>
          <p:cNvSpPr/>
          <p:nvPr/>
        </p:nvSpPr>
        <p:spPr>
          <a:xfrm>
            <a:off x="2097925" y="2339725"/>
            <a:ext cx="409500" cy="3316799"/>
          </a:xfrm>
          <a:prstGeom prst="rect">
            <a:avLst/>
          </a:prstGeom>
          <a:solidFill>
            <a:srgbClr val="D5A6BD"/>
          </a:solidFill>
          <a:ln cap="flat" cmpd="sng" w="38100">
            <a:solidFill>
              <a:srgbClr val="660000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" name="Shape 259"/>
          <p:cNvSpPr txBox="1"/>
          <p:nvPr/>
        </p:nvSpPr>
        <p:spPr>
          <a:xfrm>
            <a:off x="826300" y="5759275"/>
            <a:ext cx="29334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Feature Vector : Question</a:t>
            </a:r>
          </a:p>
        </p:txBody>
      </p:sp>
      <p:sp>
        <p:nvSpPr>
          <p:cNvPr id="260" name="Shape 260"/>
          <p:cNvSpPr/>
          <p:nvPr/>
        </p:nvSpPr>
        <p:spPr>
          <a:xfrm>
            <a:off x="6365125" y="2339725"/>
            <a:ext cx="409500" cy="3316799"/>
          </a:xfrm>
          <a:prstGeom prst="rect">
            <a:avLst/>
          </a:prstGeom>
          <a:solidFill>
            <a:srgbClr val="D5A6BD"/>
          </a:solidFill>
          <a:ln cap="flat" cmpd="sng" w="38100">
            <a:solidFill>
              <a:srgbClr val="660000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" name="Shape 261"/>
          <p:cNvSpPr txBox="1"/>
          <p:nvPr/>
        </p:nvSpPr>
        <p:spPr>
          <a:xfrm>
            <a:off x="5093500" y="5759275"/>
            <a:ext cx="29334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Feature Vector : Answer</a:t>
            </a:r>
          </a:p>
        </p:txBody>
      </p:sp>
      <p:cxnSp>
        <p:nvCxnSpPr>
          <p:cNvPr id="262" name="Shape 262"/>
          <p:cNvCxnSpPr>
            <a:stCxn id="258" idx="3"/>
            <a:endCxn id="257" idx="1"/>
          </p:cNvCxnSpPr>
          <p:nvPr/>
        </p:nvCxnSpPr>
        <p:spPr>
          <a:xfrm flipH="1" rot="10800000">
            <a:off x="2507425" y="3994225"/>
            <a:ext cx="868200" cy="3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3" name="Shape 263"/>
          <p:cNvCxnSpPr>
            <a:stCxn id="257" idx="3"/>
            <a:endCxn id="260" idx="1"/>
          </p:cNvCxnSpPr>
          <p:nvPr/>
        </p:nvCxnSpPr>
        <p:spPr>
          <a:xfrm>
            <a:off x="5463450" y="3994150"/>
            <a:ext cx="901800" cy="3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4" name="Shape 264"/>
          <p:cNvSpPr txBox="1"/>
          <p:nvPr/>
        </p:nvSpPr>
        <p:spPr>
          <a:xfrm rot="5400000">
            <a:off x="162500" y="3741474"/>
            <a:ext cx="3242699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Image + Word Embedding</a:t>
            </a:r>
          </a:p>
        </p:txBody>
      </p:sp>
      <p:sp>
        <p:nvSpPr>
          <p:cNvPr id="265" name="Shape 265"/>
          <p:cNvSpPr txBox="1"/>
          <p:nvPr/>
        </p:nvSpPr>
        <p:spPr>
          <a:xfrm rot="5400000">
            <a:off x="5370775" y="3741474"/>
            <a:ext cx="3242699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 Word Embedding</a:t>
            </a: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Proposed approach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475" y="1823525"/>
            <a:ext cx="8745048" cy="397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Proposed approach</a:t>
            </a:r>
          </a:p>
        </p:txBody>
      </p:sp>
      <p:sp>
        <p:nvSpPr>
          <p:cNvPr id="278" name="Shape 278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References for implementation : 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https://avisingh599.github.io/deeplearning/visual-qa/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http://www.cs.toronto.edu/~mren/imageqa/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https://www.d2.mpi-inf.mpg.de/sites/default/files/iccv15-neural_qa.pdf</a:t>
            </a:r>
          </a:p>
        </p:txBody>
      </p:sp>
      <p:sp>
        <p:nvSpPr>
          <p:cNvPr id="279" name="Shape 279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Variations</a:t>
            </a:r>
          </a:p>
        </p:txBody>
      </p:sp>
      <p:sp>
        <p:nvSpPr>
          <p:cNvPr id="285" name="Shape 285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spcBef>
                <a:spcPts val="0"/>
              </a:spcBef>
              <a:spcAft>
                <a:spcPts val="8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b="1"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BOW</a:t>
            </a:r>
          </a:p>
          <a:p>
            <a:pPr indent="-69850" lvl="0" marL="457200" rtl="0">
              <a:spcBef>
                <a:spcPts val="0"/>
              </a:spcBef>
              <a:spcAft>
                <a:spcPts val="800"/>
              </a:spcAft>
              <a:buSzPct val="50000"/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“Blind” model. BOW+logistic regression</a:t>
            </a:r>
          </a:p>
          <a:p>
            <a:pPr indent="-368300" lvl="0" marL="457200" rtl="0">
              <a:spcBef>
                <a:spcPts val="0"/>
              </a:spcBef>
              <a:spcAft>
                <a:spcPts val="8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b="1"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LSTM</a:t>
            </a:r>
          </a:p>
          <a:p>
            <a:pPr indent="-69850" lvl="0" marL="457200" rtl="0">
              <a:spcBef>
                <a:spcPts val="0"/>
              </a:spcBef>
              <a:spcAft>
                <a:spcPts val="800"/>
              </a:spcAft>
              <a:buSzPct val="50000"/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Another “Blind” model.</a:t>
            </a:r>
          </a:p>
          <a:p>
            <a:pPr indent="-368300" lvl="0" marL="457200" rtl="0">
              <a:spcBef>
                <a:spcPts val="0"/>
              </a:spcBef>
              <a:spcAft>
                <a:spcPts val="8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b="1"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IMG</a:t>
            </a:r>
          </a:p>
          <a:p>
            <a:pPr indent="-69850" lvl="0" marL="457200" rtl="0">
              <a:spcBef>
                <a:spcPts val="0"/>
              </a:spcBef>
              <a:spcAft>
                <a:spcPts val="800"/>
              </a:spcAft>
              <a:buSzPct val="50000"/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CNN feature without question sentences but question type.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Shape 29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10858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Shape 292"/>
          <p:cNvSpPr txBox="1"/>
          <p:nvPr/>
        </p:nvSpPr>
        <p:spPr>
          <a:xfrm>
            <a:off x="346650" y="2569958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Attention Model on </a:t>
            </a:r>
          </a:p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Question Answering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93" name="Shape 293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Discussion</a:t>
            </a:r>
          </a:p>
        </p:txBody>
      </p:sp>
      <p:sp>
        <p:nvSpPr>
          <p:cNvPr id="352" name="Shape 352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sz="2200">
                <a:solidFill>
                  <a:srgbClr val="000000"/>
                </a:solidFill>
              </a:rPr>
              <a:t>How to use image information precisely ?</a:t>
            </a:r>
          </a:p>
        </p:txBody>
      </p:sp>
      <p:sp>
        <p:nvSpPr>
          <p:cNvPr id="353" name="Shape 353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sp>
        <p:nvSpPr>
          <p:cNvPr id="354" name="Shape 354"/>
          <p:cNvSpPr/>
          <p:nvPr/>
        </p:nvSpPr>
        <p:spPr>
          <a:xfrm>
            <a:off x="6779375" y="4595300"/>
            <a:ext cx="733799" cy="1458899"/>
          </a:xfrm>
          <a:prstGeom prst="rect">
            <a:avLst/>
          </a:prstGeom>
          <a:solidFill>
            <a:srgbClr val="FFFFFF">
              <a:alpha val="773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Reference Paper</a:t>
            </a:r>
          </a:p>
        </p:txBody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zh-TW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Xu, Huijuan, and Kate Saenko.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zh-TW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UMass Lowell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b="1" lang="zh-TW" sz="24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Ask, Attend and Answer: Exploring Question-Guided Spatial Attention for Visual Question Answering.</a:t>
            </a:r>
          </a:p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i="1" lang="zh-TW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arXiv preprint arXiv:1511.05234</a:t>
            </a:r>
            <a:r>
              <a:rPr lang="zh-TW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(2015).</a:t>
            </a:r>
          </a:p>
        </p:txBody>
      </p:sp>
      <p:sp>
        <p:nvSpPr>
          <p:cNvPr id="361" name="Shape 361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7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10858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/>
        </p:nvSpPr>
        <p:spPr>
          <a:xfrm>
            <a:off x="346650" y="2569958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Classical Question Answering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Samples in this paper</a:t>
            </a:r>
          </a:p>
        </p:txBody>
      </p:sp>
      <p:sp>
        <p:nvSpPr>
          <p:cNvPr id="367" name="Shape 36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368" name="Shape 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310" y="1682121"/>
            <a:ext cx="5377379" cy="379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Proposed Methodology</a:t>
            </a:r>
          </a:p>
        </p:txBody>
      </p:sp>
      <p:sp>
        <p:nvSpPr>
          <p:cNvPr id="374" name="Shape 374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375" name="Shape 3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499" y="1725175"/>
            <a:ext cx="6844999" cy="343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Proposed Methodology</a:t>
            </a:r>
          </a:p>
        </p:txBody>
      </p:sp>
      <p:sp>
        <p:nvSpPr>
          <p:cNvPr id="381" name="Shape 381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TW" sz="2200"/>
              <a:t>CNN features : 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lang="zh-TW" sz="2200"/>
              <a:t>extract the last convolutional layer of GoogLeNet</a:t>
            </a:r>
          </a:p>
        </p:txBody>
      </p:sp>
      <p:sp>
        <p:nvSpPr>
          <p:cNvPr id="382" name="Shape 382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grpSp>
        <p:nvGrpSpPr>
          <p:cNvPr id="383" name="Shape 383"/>
          <p:cNvGrpSpPr/>
          <p:nvPr/>
        </p:nvGrpSpPr>
        <p:grpSpPr>
          <a:xfrm>
            <a:off x="2131648" y="2677775"/>
            <a:ext cx="4219868" cy="383743"/>
            <a:chOff x="1141050" y="2686475"/>
            <a:chExt cx="6328537" cy="575500"/>
          </a:xfrm>
        </p:grpSpPr>
        <p:pic>
          <p:nvPicPr>
            <p:cNvPr id="384" name="Shape 38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41050" y="2686475"/>
              <a:ext cx="3200400" cy="514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5" name="Shape 38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373962" y="2747625"/>
              <a:ext cx="3095625" cy="5143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86" name="Shape 386"/>
          <p:cNvPicPr preferRelativeResize="0"/>
          <p:nvPr/>
        </p:nvPicPr>
        <p:blipFill rotWithShape="1">
          <a:blip r:embed="rId5">
            <a:alphaModFix/>
          </a:blip>
          <a:srcRect b="0" l="0" r="68548" t="10825"/>
          <a:stretch/>
        </p:blipFill>
        <p:spPr>
          <a:xfrm>
            <a:off x="5115750" y="3293600"/>
            <a:ext cx="2152823" cy="30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Shape 387"/>
          <p:cNvSpPr/>
          <p:nvPr/>
        </p:nvSpPr>
        <p:spPr>
          <a:xfrm>
            <a:off x="6779375" y="4595300"/>
            <a:ext cx="733799" cy="1458899"/>
          </a:xfrm>
          <a:prstGeom prst="rect">
            <a:avLst/>
          </a:prstGeom>
          <a:solidFill>
            <a:srgbClr val="FFFFFF">
              <a:alpha val="773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8" name="Shape 388"/>
          <p:cNvCxnSpPr/>
          <p:nvPr/>
        </p:nvCxnSpPr>
        <p:spPr>
          <a:xfrm rot="10800000">
            <a:off x="4743724" y="4542800"/>
            <a:ext cx="1135800" cy="917399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89" name="Shape 389"/>
          <p:cNvSpPr/>
          <p:nvPr/>
        </p:nvSpPr>
        <p:spPr>
          <a:xfrm>
            <a:off x="4429300" y="3616825"/>
            <a:ext cx="183600" cy="2087999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0" name="Shape 390"/>
          <p:cNvSpPr txBox="1"/>
          <p:nvPr/>
        </p:nvSpPr>
        <p:spPr>
          <a:xfrm>
            <a:off x="4374550" y="5625062"/>
            <a:ext cx="445499" cy="4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S</a:t>
            </a:r>
            <a:r>
              <a:rPr lang="zh-TW" sz="1000"/>
              <a:t>i</a:t>
            </a: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TW" sz="2200"/>
              <a:t>Text features : 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lang="zh-TW" sz="2200"/>
              <a:t>extract the last convolutional layer of GoogLeNet</a:t>
            </a:r>
          </a:p>
        </p:txBody>
      </p:sp>
      <p:sp>
        <p:nvSpPr>
          <p:cNvPr id="396" name="Shape 396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Proposed Methodology</a:t>
            </a:r>
          </a:p>
        </p:txBody>
      </p:sp>
      <p:sp>
        <p:nvSpPr>
          <p:cNvPr id="397" name="Shape 39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sp>
        <p:nvSpPr>
          <p:cNvPr id="398" name="Shape 398"/>
          <p:cNvSpPr/>
          <p:nvPr/>
        </p:nvSpPr>
        <p:spPr>
          <a:xfrm>
            <a:off x="6779375" y="4595300"/>
            <a:ext cx="733799" cy="1458899"/>
          </a:xfrm>
          <a:prstGeom prst="rect">
            <a:avLst/>
          </a:prstGeom>
          <a:solidFill>
            <a:srgbClr val="FFFFFF">
              <a:alpha val="773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99" name="Shape 399"/>
          <p:cNvPicPr preferRelativeResize="0"/>
          <p:nvPr/>
        </p:nvPicPr>
        <p:blipFill rotWithShape="1">
          <a:blip r:embed="rId3">
            <a:alphaModFix/>
          </a:blip>
          <a:srcRect b="80345" l="39851" r="27278" t="0"/>
          <a:stretch/>
        </p:blipFill>
        <p:spPr>
          <a:xfrm>
            <a:off x="3885249" y="3100404"/>
            <a:ext cx="3099726" cy="929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Shape 4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9025" y="2655450"/>
            <a:ext cx="3603250" cy="36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Proposed Methodology</a:t>
            </a:r>
            <a:r>
              <a:rPr lang="zh-TW"/>
              <a:t> </a:t>
            </a:r>
            <a:r>
              <a:rPr lang="zh-TW">
                <a:solidFill>
                  <a:srgbClr val="999999"/>
                </a:solidFill>
              </a:rPr>
              <a:t>|</a:t>
            </a:r>
            <a:r>
              <a:rPr lang="zh-TW"/>
              <a:t> </a:t>
            </a:r>
            <a:r>
              <a:rPr lang="zh-TW">
                <a:solidFill>
                  <a:srgbClr val="999999"/>
                </a:solidFill>
              </a:rPr>
              <a:t>Attention Level</a:t>
            </a:r>
          </a:p>
        </p:txBody>
      </p:sp>
      <p:sp>
        <p:nvSpPr>
          <p:cNvPr id="406" name="Shape 406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b="1" lang="zh-TW" sz="2200"/>
              <a:t>Sentence (Question) Attention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lang="zh-TW" sz="2200"/>
              <a:t>Attention Matrix : </a:t>
            </a:r>
            <a:r>
              <a:rPr i="1" lang="zh-TW" sz="2200"/>
              <a:t>W</a:t>
            </a:r>
            <a:r>
              <a:rPr baseline="-25000" i="1" lang="zh-TW" sz="2200"/>
              <a:t>A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indent="0" lvl="0" marL="457200" rtl="0" algn="r">
              <a:spcBef>
                <a:spcPts val="0"/>
              </a:spcBef>
              <a:buNone/>
            </a:pPr>
            <a:r>
              <a:rPr lang="zh-TW" sz="2200"/>
              <a:t>C: R</a:t>
            </a:r>
            <a:r>
              <a:rPr baseline="30000" lang="zh-TW" sz="2200"/>
              <a:t>L</a:t>
            </a:r>
            <a:r>
              <a:rPr lang="zh-TW" sz="2200"/>
              <a:t>, S: R</a:t>
            </a:r>
            <a:r>
              <a:rPr baseline="30000" lang="zh-TW" sz="2200"/>
              <a:t>L×M</a:t>
            </a:r>
            <a:r>
              <a:rPr lang="zh-TW" sz="2200"/>
              <a:t>, W</a:t>
            </a:r>
            <a:r>
              <a:rPr baseline="-25000" lang="zh-TW" sz="2200"/>
              <a:t>A</a:t>
            </a:r>
            <a:r>
              <a:rPr lang="zh-TW" sz="2200"/>
              <a:t>: R</a:t>
            </a:r>
            <a:r>
              <a:rPr baseline="30000" lang="zh-TW" sz="2200"/>
              <a:t>M×N</a:t>
            </a:r>
            <a:r>
              <a:rPr lang="zh-TW" sz="2200"/>
              <a:t>, Q: R</a:t>
            </a:r>
            <a:r>
              <a:rPr baseline="30000" lang="zh-TW" sz="2200"/>
              <a:t>N</a:t>
            </a:r>
            <a:r>
              <a:rPr lang="zh-TW" sz="2200"/>
              <a:t>, W</a:t>
            </a:r>
            <a:r>
              <a:rPr baseline="-25000" lang="zh-TW" sz="2200"/>
              <a:t>att</a:t>
            </a:r>
            <a:r>
              <a:rPr lang="zh-TW" sz="2200"/>
              <a:t>: R</a:t>
            </a:r>
            <a:r>
              <a:rPr baseline="30000" lang="zh-TW" sz="2200"/>
              <a:t>L</a:t>
            </a:r>
            <a:r>
              <a:rPr lang="zh-TW" sz="2200"/>
              <a:t>, W</a:t>
            </a:r>
            <a:r>
              <a:rPr baseline="-25000" lang="zh-TW" sz="2200"/>
              <a:t>E</a:t>
            </a:r>
            <a:r>
              <a:rPr lang="zh-TW" sz="2200"/>
              <a:t>: R</a:t>
            </a:r>
            <a:r>
              <a:rPr baseline="30000" lang="zh-TW" sz="2200"/>
              <a:t>M×N</a:t>
            </a:r>
          </a:p>
        </p:txBody>
      </p:sp>
      <p:sp>
        <p:nvSpPr>
          <p:cNvPr id="407" name="Shape 40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408" name="Shape 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5549" y="1529725"/>
            <a:ext cx="4229151" cy="212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Shape 4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225" y="2541300"/>
            <a:ext cx="3199499" cy="64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Shape 4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999" y="3082612"/>
            <a:ext cx="3022525" cy="69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Shape 4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4200" y="3656325"/>
            <a:ext cx="3381645" cy="64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Shape 4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7795" y="4167169"/>
            <a:ext cx="5284875" cy="52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Attention Analysis</a:t>
            </a:r>
          </a:p>
        </p:txBody>
      </p:sp>
      <p:sp>
        <p:nvSpPr>
          <p:cNvPr id="418" name="Shape 418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TW" sz="2200"/>
              <a:t>Object Presence</a:t>
            </a:r>
          </a:p>
        </p:txBody>
      </p:sp>
      <p:sp>
        <p:nvSpPr>
          <p:cNvPr id="419" name="Shape 419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420" name="Shape 4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2141754"/>
            <a:ext cx="8520600" cy="2422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Attention Analysis</a:t>
            </a:r>
          </a:p>
        </p:txBody>
      </p:sp>
      <p:sp>
        <p:nvSpPr>
          <p:cNvPr id="426" name="Shape 426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TW" sz="2200"/>
              <a:t>Absolute Position Recognition</a:t>
            </a:r>
          </a:p>
        </p:txBody>
      </p:sp>
      <p:sp>
        <p:nvSpPr>
          <p:cNvPr id="427" name="Shape 42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428" name="Shape 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58" y="2112887"/>
            <a:ext cx="8847482" cy="2784624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Shape 429"/>
          <p:cNvSpPr txBox="1"/>
          <p:nvPr/>
        </p:nvSpPr>
        <p:spPr>
          <a:xfrm>
            <a:off x="3092650" y="5320400"/>
            <a:ext cx="3363599" cy="1127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With/O : 100% vs 75%</a:t>
            </a:r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Attention Analysis</a:t>
            </a:r>
          </a:p>
        </p:txBody>
      </p:sp>
      <p:sp>
        <p:nvSpPr>
          <p:cNvPr id="435" name="Shape 435"/>
          <p:cNvSpPr txBox="1"/>
          <p:nvPr>
            <p:ph idx="1" type="body"/>
          </p:nvPr>
        </p:nvSpPr>
        <p:spPr>
          <a:xfrm>
            <a:off x="311700" y="1633633"/>
            <a:ext cx="8520599" cy="447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zh-TW" sz="2200"/>
              <a:t>Relative Positition Recognition</a:t>
            </a:r>
          </a:p>
        </p:txBody>
      </p:sp>
      <p:sp>
        <p:nvSpPr>
          <p:cNvPr id="436" name="Shape 436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437" name="Shape 4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49" y="2266027"/>
            <a:ext cx="8847500" cy="2478344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Shape 438"/>
          <p:cNvSpPr txBox="1"/>
          <p:nvPr/>
        </p:nvSpPr>
        <p:spPr>
          <a:xfrm>
            <a:off x="3092650" y="5320400"/>
            <a:ext cx="3363599" cy="1127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With/O : 96% vs 75%</a:t>
            </a:r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/>
          <p:nvPr>
            <p:ph type="title"/>
          </p:nvPr>
        </p:nvSpPr>
        <p:spPr>
          <a:xfrm>
            <a:off x="311700" y="421233"/>
            <a:ext cx="8520599" cy="11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/>
              <a:t>Experimental Result</a:t>
            </a:r>
          </a:p>
        </p:txBody>
      </p:sp>
      <p:sp>
        <p:nvSpPr>
          <p:cNvPr id="444" name="Shape 444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445" name="Shape 4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750" y="1571250"/>
            <a:ext cx="7294298" cy="355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66666"/>
        </a:solid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Shape 45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10858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Shape 451"/>
          <p:cNvSpPr txBox="1"/>
          <p:nvPr/>
        </p:nvSpPr>
        <p:spPr>
          <a:xfrm>
            <a:off x="346650" y="2569958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Libraries and Toolkits</a:t>
            </a:r>
          </a:p>
        </p:txBody>
      </p:sp>
      <p:sp>
        <p:nvSpPr>
          <p:cNvPr id="452" name="Shape 452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Question Answering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One of the oldest NLP tasks.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7125" y="1744225"/>
            <a:ext cx="2593524" cy="4611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pic>
      <p:sp>
        <p:nvSpPr>
          <p:cNvPr id="88" name="Shape 88"/>
          <p:cNvSpPr txBox="1"/>
          <p:nvPr/>
        </p:nvSpPr>
        <p:spPr>
          <a:xfrm>
            <a:off x="3462050" y="5774475"/>
            <a:ext cx="15195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Apple Siri</a:t>
            </a:r>
          </a:p>
        </p:txBody>
      </p:sp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66666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Word Embedding</a:t>
            </a:r>
          </a:p>
        </p:txBody>
      </p:sp>
      <p:sp>
        <p:nvSpPr>
          <p:cNvPr id="458" name="Shape 458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Word2Vec</a:t>
            </a: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https://code.google.com/p/word2vec/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GloVe</a:t>
            </a:r>
          </a:p>
          <a:p>
            <a:pPr indent="-69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50000"/>
              <a:buNone/>
            </a:pPr>
            <a:r>
              <a:rPr lang="zh-TW" sz="2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http://nlp.stanford.edu/projects/glove/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entence2vec</a:t>
            </a: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6"/>
              </a:rPr>
              <a:t>https://github.com/klb3713/sentence2vec</a:t>
            </a:r>
          </a:p>
        </p:txBody>
      </p:sp>
      <p:sp>
        <p:nvSpPr>
          <p:cNvPr id="459" name="Shape 459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66666"/>
        </a:solidFill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Image Embedding</a:t>
            </a:r>
          </a:p>
        </p:txBody>
      </p:sp>
      <p:sp>
        <p:nvSpPr>
          <p:cNvPr id="465" name="Shape 465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An pre-extracted feature set is provided : </a:t>
            </a:r>
          </a:p>
          <a:p>
            <a:pPr indent="457200" lvl="0">
              <a:spcBef>
                <a:spcPts val="0"/>
              </a:spcBef>
              <a:buNone/>
            </a:pPr>
            <a:r>
              <a:rPr lang="zh-TW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http://cs.stanford.edu/people/karpathy/deepimagesent/coco.zip</a:t>
            </a:r>
          </a:p>
          <a:p>
            <a:pPr indent="-6985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2200">
              <a:solidFill>
                <a:srgbClr val="D9D9D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spcBef>
                <a:spcPts val="0"/>
              </a:spcBef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This is the web page. Hope it works for you : </a:t>
            </a:r>
          </a:p>
          <a:p>
            <a:pPr indent="457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http://cs.stanford.edu/people/karpathy/deepimagesent/</a:t>
            </a:r>
          </a:p>
          <a:p>
            <a:pPr indent="38735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50000"/>
              <a:buFont typeface="Arial"/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( It’s about generating image descriptions. )</a:t>
            </a:r>
          </a:p>
          <a:p>
            <a:pPr indent="457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D9D9D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6" name="Shape 466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66666"/>
        </a:soli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Keras</a:t>
            </a:r>
          </a:p>
        </p:txBody>
      </p:sp>
      <p:sp>
        <p:nvSpPr>
          <p:cNvPr id="472" name="Shape 472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spcBef>
                <a:spcPts val="0"/>
              </a:spcBef>
              <a:spcAft>
                <a:spcPts val="800"/>
              </a:spcAft>
              <a:buClr>
                <a:srgbClr val="D9D9D9"/>
              </a:buClr>
              <a:buSzPct val="100000"/>
              <a:buFont typeface="Open Sans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Website and documentation : </a:t>
            </a:r>
            <a:r>
              <a:rPr lang="zh-TW" sz="2200" u="sng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http://keras.io/</a:t>
            </a:r>
          </a:p>
          <a:p>
            <a:pPr indent="-368300" lvl="0" marL="457200" rtl="0">
              <a:spcBef>
                <a:spcPts val="0"/>
              </a:spcBef>
              <a:spcAft>
                <a:spcPts val="800"/>
              </a:spcAft>
              <a:buClr>
                <a:srgbClr val="D9D9D9"/>
              </a:buClr>
              <a:buSzPct val="100000"/>
              <a:buFont typeface="Open Sans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Example : 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D9D9D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3" name="Shape 473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474" name="Shape 474"/>
          <p:cNvPicPr preferRelativeResize="0"/>
          <p:nvPr/>
        </p:nvPicPr>
        <p:blipFill rotWithShape="1">
          <a:blip r:embed="rId4">
            <a:alphaModFix/>
          </a:blip>
          <a:srcRect b="10217" l="0" r="83316" t="0"/>
          <a:stretch/>
        </p:blipFill>
        <p:spPr>
          <a:xfrm>
            <a:off x="1533000" y="799875"/>
            <a:ext cx="636699" cy="66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Shape 4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4299" y="2506675"/>
            <a:ext cx="6920198" cy="3673450"/>
          </a:xfrm>
          <a:prstGeom prst="rect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66666"/>
        </a:solid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6190"/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Keras</a:t>
            </a:r>
          </a:p>
        </p:txBody>
      </p:sp>
      <p:sp>
        <p:nvSpPr>
          <p:cNvPr id="481" name="Shape 481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Notification : 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	If input features are too large for you, you can load them in batch, and apply batch learning as well.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	Here are some examples : </a:t>
            </a:r>
          </a:p>
          <a:p>
            <a:pPr indent="457200"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zh-TW" sz="17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https://github.com/avisingh599/visual-qa/blob/master/scripts/trainMLP.py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3000">
              <a:solidFill>
                <a:srgbClr val="D9D9D9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D9D9D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2" name="Shape 482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483" name="Shape 483"/>
          <p:cNvPicPr preferRelativeResize="0"/>
          <p:nvPr/>
        </p:nvPicPr>
        <p:blipFill rotWithShape="1">
          <a:blip r:embed="rId4">
            <a:alphaModFix/>
          </a:blip>
          <a:srcRect b="10217" l="0" r="83316" t="0"/>
          <a:stretch/>
        </p:blipFill>
        <p:spPr>
          <a:xfrm>
            <a:off x="1533000" y="799875"/>
            <a:ext cx="636699" cy="66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66666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Shape 48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10858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Shape 489"/>
          <p:cNvSpPr txBox="1"/>
          <p:nvPr/>
        </p:nvSpPr>
        <p:spPr>
          <a:xfrm>
            <a:off x="346650" y="2569958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References</a:t>
            </a:r>
          </a:p>
        </p:txBody>
      </p:sp>
      <p:sp>
        <p:nvSpPr>
          <p:cNvPr id="490" name="Shape 490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66666"/>
        </a:soli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References</a:t>
            </a:r>
          </a:p>
        </p:txBody>
      </p:sp>
      <p:sp>
        <p:nvSpPr>
          <p:cNvPr id="496" name="Shape 496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Economica"/>
              <a:buChar char="●"/>
            </a:pPr>
            <a:r>
              <a:rPr lang="zh-TW" sz="2200" u="sng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  <a:hlinkClick r:id="rId3"/>
              </a:rPr>
              <a:t>https://web.stanford.edu/class/cs124/lec/qa.pdf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Economica"/>
              <a:buChar char="●"/>
            </a:pPr>
            <a:r>
              <a:rPr lang="zh-TW" sz="2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懶得寫了</a:t>
            </a:r>
          </a:p>
        </p:txBody>
      </p:sp>
      <p:sp>
        <p:nvSpPr>
          <p:cNvPr id="497" name="Shape 497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66666"/>
        </a:solid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Shape 50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10858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Shape 503"/>
          <p:cNvSpPr txBox="1"/>
          <p:nvPr/>
        </p:nvSpPr>
        <p:spPr>
          <a:xfrm>
            <a:off x="311700" y="26310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The End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zh-TW" sz="30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Thanks for your listening</a:t>
            </a:r>
          </a:p>
        </p:txBody>
      </p:sp>
      <p:sp>
        <p:nvSpPr>
          <p:cNvPr id="504" name="Shape 504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Types of Questions in QA Sysyem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Factoid questions</a:t>
            </a: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Where is Apple Computer based ?</a:t>
            </a: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How many calories are there in two slices of apple pie ?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Complex (Narrative) questions</a:t>
            </a: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In children with an acute febrile illness,  what is the  efficacy of acetaminophen in reducing fever ?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Approaches for Solving QA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IR-based approaches (Information Retrieval)</a:t>
            </a: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TREC; IBM Watson; Google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Knowledge-based and Hybrid approaches</a:t>
            </a:r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Apple Siri; Wolfram Alpha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IR-based Factoid QA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424" y="2162025"/>
            <a:ext cx="8721148" cy="283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IR-based Factoid QA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Question processing</a:t>
            </a: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Detect question type, answer type</a:t>
            </a: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Formulate queries to send to a search engine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Passage retrieval</a:t>
            </a: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Retrieve ranked documents</a:t>
            </a: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Break into suitable passages and rerank 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Answer processing</a:t>
            </a: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Extract candidate answers</a:t>
            </a:r>
          </a:p>
          <a:p>
            <a:pPr indent="-368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D9D9D9"/>
              </a:buClr>
              <a:buSzPct val="100000"/>
              <a:buFont typeface="Open Sans"/>
              <a:buChar char="○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Rank candidates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/>
        </p:nvSpPr>
        <p:spPr>
          <a:xfrm>
            <a:off x="311700" y="421233"/>
            <a:ext cx="8520599" cy="110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2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IR-based Factoid QA</a:t>
            </a:r>
            <a:r>
              <a:rPr lang="zh-TW" sz="4200">
                <a:solidFill>
                  <a:srgbClr val="D9D9D9"/>
                </a:solidFill>
                <a:latin typeface="Economica"/>
                <a:ea typeface="Economica"/>
                <a:cs typeface="Economica"/>
                <a:sym typeface="Economica"/>
              </a:rPr>
              <a:t> | Question Processing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311700" y="1633633"/>
            <a:ext cx="8520599" cy="4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Answer type detection</a:t>
            </a: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Decide the </a:t>
            </a:r>
            <a:r>
              <a:rPr b="1" lang="zh-TW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named entity type</a:t>
            </a: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 (person, place) of the answer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Query formulation</a:t>
            </a: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Choose </a:t>
            </a:r>
            <a:r>
              <a:rPr b="1" lang="zh-TW"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query keywords</a:t>
            </a: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 for the IR system</a:t>
            </a: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Open Sans"/>
              <a:buChar char="●"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Question type classification</a:t>
            </a: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2200">
                <a:solidFill>
                  <a:srgbClr val="D9D9D9"/>
                </a:solidFill>
                <a:latin typeface="Open Sans"/>
                <a:ea typeface="Open Sans"/>
                <a:cs typeface="Open Sans"/>
                <a:sym typeface="Open Sans"/>
              </a:rPr>
              <a:t>Is this a definition question, a math question, a list question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8118900" y="5981700"/>
            <a:ext cx="1025099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4000">
                <a:solidFill>
                  <a:srgbClr val="999999"/>
                </a:solidFill>
                <a:latin typeface="Economica"/>
                <a:ea typeface="Economica"/>
                <a:cs typeface="Economica"/>
                <a:sym typeface="Economica"/>
              </a:rPr>
              <a:t>VQA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